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77" r:id="rId3"/>
    <p:sldId id="290" r:id="rId4"/>
    <p:sldId id="291" r:id="rId5"/>
    <p:sldId id="257" r:id="rId6"/>
    <p:sldId id="287" r:id="rId7"/>
    <p:sldId id="259" r:id="rId8"/>
    <p:sldId id="261" r:id="rId9"/>
    <p:sldId id="280" r:id="rId10"/>
    <p:sldId id="262" r:id="rId11"/>
    <p:sldId id="260" r:id="rId12"/>
    <p:sldId id="293" r:id="rId13"/>
    <p:sldId id="263" r:id="rId14"/>
    <p:sldId id="264" r:id="rId15"/>
    <p:sldId id="281" r:id="rId16"/>
    <p:sldId id="265" r:id="rId17"/>
    <p:sldId id="289" r:id="rId18"/>
    <p:sldId id="278" r:id="rId19"/>
    <p:sldId id="267" r:id="rId20"/>
    <p:sldId id="266" r:id="rId21"/>
    <p:sldId id="282" r:id="rId22"/>
    <p:sldId id="268" r:id="rId23"/>
    <p:sldId id="288" r:id="rId24"/>
    <p:sldId id="270" r:id="rId25"/>
    <p:sldId id="272" r:id="rId26"/>
    <p:sldId id="271" r:id="rId27"/>
    <p:sldId id="284" r:id="rId28"/>
    <p:sldId id="285" r:id="rId29"/>
    <p:sldId id="275" r:id="rId30"/>
    <p:sldId id="276" r:id="rId31"/>
    <p:sldId id="286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AB5BB1-6015-42B2-B764-92ED78405E4A}">
  <a:tblStyle styleId="{02AB5BB1-6015-42B2-B764-92ED78405E4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>
      <p:cViewPr varScale="1">
        <p:scale>
          <a:sx n="44" d="100"/>
          <a:sy n="44" d="100"/>
        </p:scale>
        <p:origin x="-196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97647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C5B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692000" y="3265350"/>
            <a:ext cx="5759999" cy="1546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1pPr>
            <a:lvl2pPr lvl="1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2pPr>
            <a:lvl3pPr lvl="2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3pPr>
            <a:lvl4pPr lvl="3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4pPr>
            <a:lvl5pPr lvl="4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5pPr>
            <a:lvl6pPr lvl="5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6pPr>
            <a:lvl7pPr lvl="6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7pPr>
            <a:lvl8pPr lvl="7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8pPr>
            <a:lvl9pPr lvl="8" algn="ctr">
              <a:spcBef>
                <a:spcPts val="0"/>
              </a:spcBef>
              <a:buClr>
                <a:srgbClr val="F05768"/>
              </a:buClr>
              <a:buSzPct val="100000"/>
              <a:defRPr sz="4800">
                <a:solidFill>
                  <a:srgbClr val="F05768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3855150" y="1840275"/>
            <a:ext cx="1433699" cy="955799"/>
          </a:xfrm>
          <a:prstGeom prst="wedgeRectCallout">
            <a:avLst>
              <a:gd name="adj1" fmla="val 8366"/>
              <a:gd name="adj2" fmla="val 80819"/>
            </a:avLst>
          </a:prstGeom>
          <a:noFill/>
          <a:ln w="114300" cap="flat" cmpd="sng">
            <a:solidFill>
              <a:srgbClr val="F0576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pink">
    <p:bg>
      <p:bgPr>
        <a:solidFill>
          <a:srgbClr val="FD8E8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  <a:ln w="1143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181050" y="1331950"/>
            <a:ext cx="8781899" cy="5357699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" name="Shape 37"/>
          <p:cNvGrpSpPr/>
          <p:nvPr/>
        </p:nvGrpSpPr>
        <p:grpSpPr>
          <a:xfrm>
            <a:off x="180850" y="168450"/>
            <a:ext cx="8781899" cy="1296663"/>
            <a:chOff x="180850" y="168450"/>
            <a:chExt cx="8781899" cy="1296663"/>
          </a:xfrm>
        </p:grpSpPr>
        <p:sp>
          <p:nvSpPr>
            <p:cNvPr id="38" name="Shape 38"/>
            <p:cNvSpPr/>
            <p:nvPr/>
          </p:nvSpPr>
          <p:spPr>
            <a:xfrm>
              <a:off x="180850" y="168450"/>
              <a:ext cx="8781899" cy="973499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 rot="5400000">
              <a:off x="1027273" y="930513"/>
              <a:ext cx="442799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61300" y="341550"/>
              <a:ext cx="8420999" cy="627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799" cy="973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defRPr/>
            </a:lvl1pPr>
            <a:lvl2pPr lvl="1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686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00" cy="4686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 teal">
    <p:bg>
      <p:bgPr>
        <a:solidFill>
          <a:srgbClr val="6CF3CE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181050" y="168450"/>
            <a:ext cx="8781899" cy="65211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3815400" cy="993899"/>
          </a:xfrm>
          <a:prstGeom prst="rect">
            <a:avLst/>
          </a:prstGeom>
          <a:ln w="1143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33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80050" y="274650"/>
            <a:ext cx="73838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Clr>
                <a:srgbClr val="00C5B9"/>
              </a:buClr>
              <a:buSzPct val="1000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80050" y="1600209"/>
            <a:ext cx="7383899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F3848"/>
              </a:buClr>
              <a:buSzPct val="1000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2F3848"/>
              </a:buClr>
              <a:buSzPct val="100000"/>
              <a:buFont typeface="Source Sans Pro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2F3848"/>
              </a:buClr>
              <a:buSzPct val="100000"/>
              <a:buFont typeface="Source Sans Pro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457200" y="3581400"/>
            <a:ext cx="8153400" cy="154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WQD7006: Machine Learning for Data Science</a:t>
            </a:r>
            <a:br>
              <a:rPr lang="en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" sz="2000" i="1" dirty="0">
                <a:solidFill>
                  <a:schemeClr val="bg1"/>
                </a:solidFill>
              </a:rPr>
              <a:t>Vimala Balakrishnan</a:t>
            </a:r>
            <a:br>
              <a:rPr lang="en" sz="2000" i="1" dirty="0">
                <a:solidFill>
                  <a:schemeClr val="bg1"/>
                </a:solidFill>
              </a:rPr>
            </a:br>
            <a:r>
              <a:rPr lang="en" sz="2000" i="1" dirty="0">
                <a:solidFill>
                  <a:schemeClr val="bg1"/>
                </a:solidFill>
              </a:rPr>
              <a:t>Semester II, Session </a:t>
            </a:r>
            <a:r>
              <a:rPr lang="en" sz="2000" i="1" dirty="0" smtClean="0">
                <a:solidFill>
                  <a:schemeClr val="bg1"/>
                </a:solidFill>
              </a:rPr>
              <a:t>2019/2020</a:t>
            </a:r>
            <a:endParaRPr lang="en" i="1" dirty="0">
              <a:solidFill>
                <a:schemeClr val="bg1"/>
              </a:solidFill>
            </a:endParaRPr>
          </a:p>
        </p:txBody>
      </p:sp>
      <p:sp>
        <p:nvSpPr>
          <p:cNvPr id="3" name="Shape 116"/>
          <p:cNvSpPr/>
          <p:nvPr/>
        </p:nvSpPr>
        <p:spPr>
          <a:xfrm>
            <a:off x="1447800" y="1371600"/>
            <a:ext cx="5715000" cy="1921199"/>
          </a:xfrm>
          <a:prstGeom prst="wedgeRectCallout">
            <a:avLst>
              <a:gd name="adj1" fmla="val -2436"/>
              <a:gd name="adj2" fmla="val 67723"/>
            </a:avLst>
          </a:prstGeom>
          <a:solidFill>
            <a:schemeClr val="accent6">
              <a:lumMod val="60000"/>
              <a:lumOff val="40000"/>
            </a:schemeClr>
          </a:solidFill>
          <a:ln w="1524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bg1"/>
                </a:solidFill>
                <a:latin typeface="Source Sans Pro" charset="0"/>
              </a:rPr>
              <a:t>Introduction to Machine Learning </a:t>
            </a:r>
            <a:endParaRPr sz="4000" b="1" dirty="0">
              <a:solidFill>
                <a:schemeClr val="bg1"/>
              </a:solidFill>
              <a:latin typeface="Source Sans Pro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Machine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1371600"/>
            <a:ext cx="8534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b="1" i="1" dirty="0"/>
              <a:t>Database mining</a:t>
            </a:r>
          </a:p>
          <a:p>
            <a:r>
              <a:rPr lang="en-US" sz="2400" dirty="0"/>
              <a:t>Large datasets from growth of automation/web.</a:t>
            </a:r>
          </a:p>
          <a:p>
            <a:r>
              <a:rPr lang="en-US" sz="2400" dirty="0"/>
              <a:t>E.g., Web click data, medical records, biology, engineering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b="1" i="1" dirty="0"/>
              <a:t>Applications &amp; automation</a:t>
            </a:r>
          </a:p>
          <a:p>
            <a:r>
              <a:rPr lang="en-US" sz="2400" dirty="0"/>
              <a:t>E.g., Autonomous helicopter, handwriting recognition, most </a:t>
            </a:r>
            <a:r>
              <a:rPr lang="en-US" sz="2400" dirty="0" smtClean="0"/>
              <a:t>of Natural </a:t>
            </a:r>
            <a:r>
              <a:rPr lang="en-US" sz="2400" dirty="0"/>
              <a:t>Language Processing (NLP)</a:t>
            </a:r>
          </a:p>
          <a:p>
            <a:endParaRPr lang="en-US" sz="2400" dirty="0"/>
          </a:p>
          <a:p>
            <a:r>
              <a:rPr lang="en-US" sz="2400" dirty="0"/>
              <a:t>- </a:t>
            </a:r>
            <a:r>
              <a:rPr lang="en-US" sz="2400" b="1" i="1" dirty="0"/>
              <a:t>Self-customizing programs</a:t>
            </a:r>
          </a:p>
          <a:p>
            <a:r>
              <a:rPr lang="en-US" sz="2400" dirty="0"/>
              <a:t>E.g., Amazon, Netflix product recommendations</a:t>
            </a:r>
          </a:p>
          <a:p>
            <a:endParaRPr lang="en-US" sz="2400" dirty="0"/>
          </a:p>
          <a:p>
            <a:r>
              <a:rPr lang="en-US" sz="2400" dirty="0"/>
              <a:t>- </a:t>
            </a:r>
            <a:r>
              <a:rPr lang="en-US" sz="2400" b="1" i="1" dirty="0"/>
              <a:t>Understanding human learning </a:t>
            </a:r>
            <a:r>
              <a:rPr lang="en-US" sz="2400" dirty="0"/>
              <a:t>(robotics).</a:t>
            </a:r>
          </a:p>
        </p:txBody>
      </p:sp>
    </p:spTree>
    <p:extLst>
      <p:ext uri="{BB962C8B-B14F-4D97-AF65-F5344CB8AC3E}">
        <p14:creationId xmlns:p14="http://schemas.microsoft.com/office/powerpoint/2010/main" val="203362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Machine Learning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33600"/>
            <a:ext cx="3810022" cy="364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439894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8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2202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9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58200" cy="4686899"/>
          </a:xfrm>
        </p:spPr>
        <p:txBody>
          <a:bodyPr/>
          <a:lstStyle/>
          <a:p>
            <a:pPr algn="just"/>
            <a:r>
              <a:rPr lang="en-US" dirty="0"/>
              <a:t>Arthur Samuel (1959). Machine Learning: </a:t>
            </a:r>
          </a:p>
          <a:p>
            <a:pPr algn="just">
              <a:buNone/>
            </a:pPr>
            <a:endParaRPr lang="en-US" i="1" dirty="0"/>
          </a:p>
          <a:p>
            <a:pPr algn="just">
              <a:buNone/>
            </a:pPr>
            <a:r>
              <a:rPr lang="en-US" i="1" dirty="0"/>
              <a:t>Field of study that gives </a:t>
            </a:r>
            <a:r>
              <a:rPr lang="en-US" b="1" i="1" dirty="0"/>
              <a:t>computers</a:t>
            </a:r>
            <a:r>
              <a:rPr lang="en-US" i="1" dirty="0"/>
              <a:t>  the ability to </a:t>
            </a:r>
            <a:r>
              <a:rPr lang="en-US" b="1" i="1" dirty="0"/>
              <a:t>learn</a:t>
            </a:r>
            <a:r>
              <a:rPr lang="en-US" i="1" dirty="0"/>
              <a:t> without being explicitly programmed.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Tom Mitchell (1998) </a:t>
            </a:r>
          </a:p>
          <a:p>
            <a:pPr algn="just">
              <a:buNone/>
            </a:pPr>
            <a:r>
              <a:rPr lang="en-US" i="1" dirty="0"/>
              <a:t>Well-posed Learning Problem:</a:t>
            </a:r>
          </a:p>
          <a:p>
            <a:pPr algn="just">
              <a:buNone/>
            </a:pPr>
            <a:endParaRPr lang="en-US" i="1" dirty="0"/>
          </a:p>
          <a:p>
            <a:pPr algn="just">
              <a:buNone/>
            </a:pPr>
            <a:r>
              <a:rPr lang="en-US" i="1" dirty="0"/>
              <a:t>A computer program is said to learn from </a:t>
            </a:r>
            <a:r>
              <a:rPr lang="en-US" b="1" i="1" dirty="0"/>
              <a:t>experience E </a:t>
            </a:r>
            <a:r>
              <a:rPr lang="en-US" i="1" dirty="0"/>
              <a:t>with respect to some </a:t>
            </a:r>
            <a:r>
              <a:rPr lang="en-US" b="1" i="1" dirty="0"/>
              <a:t>task T </a:t>
            </a:r>
            <a:r>
              <a:rPr lang="en-US" i="1" dirty="0"/>
              <a:t>and some </a:t>
            </a:r>
            <a:r>
              <a:rPr lang="en-US" b="1" i="1" dirty="0"/>
              <a:t>performance</a:t>
            </a:r>
            <a:r>
              <a:rPr lang="en-US" i="1" dirty="0"/>
              <a:t> measure </a:t>
            </a:r>
            <a:r>
              <a:rPr lang="en-US" b="1" i="1" dirty="0"/>
              <a:t>P</a:t>
            </a:r>
            <a:r>
              <a:rPr lang="en-US" i="1" dirty="0"/>
              <a:t>, if its performance on T, as measured by P, improves with experience E.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9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#Checkpoint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58200" cy="4686899"/>
          </a:xfrm>
        </p:spPr>
        <p:txBody>
          <a:bodyPr/>
          <a:lstStyle/>
          <a:p>
            <a:pPr>
              <a:buNone/>
            </a:pPr>
            <a:r>
              <a:rPr lang="en-US" sz="1800" dirty="0"/>
              <a:t>“A computer program is said to learn from experience E with respect to some task T and some performance measure P, if its performance on T, as measured by P, improves with experience E.”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Suppose your email program watches which emails you do or do not mark as spam, and based on that learns how to better filter spam. What is the task T in this setting?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 Classifying emails as spam or not spam.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 Watching you label emails as spam or not spam.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 The number (or fraction) of emails correctly classified as spam/not spam.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/>
              <a:t> None of the above—this is not a machine learning problem.</a:t>
            </a:r>
          </a:p>
        </p:txBody>
      </p:sp>
    </p:spTree>
    <p:extLst>
      <p:ext uri="{BB962C8B-B14F-4D97-AF65-F5344CB8AC3E}">
        <p14:creationId xmlns:p14="http://schemas.microsoft.com/office/powerpoint/2010/main" val="24879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 nutshell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r>
              <a:rPr lang="en-US" dirty="0"/>
              <a:t>Every machine learning algorithm has three components:</a:t>
            </a:r>
          </a:p>
          <a:p>
            <a:pPr lvl="1"/>
            <a:endParaRPr lang="en-US" b="1" dirty="0"/>
          </a:p>
          <a:p>
            <a:pPr lvl="1"/>
            <a:r>
              <a:rPr lang="en-US" sz="2400" b="1" dirty="0"/>
              <a:t>Representation – </a:t>
            </a:r>
            <a:r>
              <a:rPr lang="en-US" sz="2400" dirty="0"/>
              <a:t>decision trees, rules, neural networks, ensemble methods etc.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Evaluation – </a:t>
            </a:r>
            <a:r>
              <a:rPr lang="en-US" sz="2400" dirty="0"/>
              <a:t>precision, recall, AUC, likelihood etc.</a:t>
            </a:r>
          </a:p>
          <a:p>
            <a:pPr lvl="1"/>
            <a:endParaRPr lang="en-US" sz="2400" b="1" dirty="0"/>
          </a:p>
          <a:p>
            <a:pPr lvl="1"/>
            <a:r>
              <a:rPr lang="en-US" sz="2400" b="1" dirty="0"/>
              <a:t>Optimization – </a:t>
            </a:r>
          </a:p>
          <a:p>
            <a:r>
              <a:rPr lang="en-US" dirty="0"/>
              <a:t>Combinatorial optimization</a:t>
            </a:r>
          </a:p>
          <a:p>
            <a:pPr lvl="1"/>
            <a:r>
              <a:rPr lang="en-US" dirty="0"/>
              <a:t>E.g.: Greedy search</a:t>
            </a:r>
          </a:p>
          <a:p>
            <a:r>
              <a:rPr lang="en-US" dirty="0"/>
              <a:t>Convex optimization</a:t>
            </a:r>
          </a:p>
          <a:p>
            <a:pPr lvl="1"/>
            <a:r>
              <a:rPr lang="en-US" dirty="0"/>
              <a:t>E.g.: Gradient descent</a:t>
            </a:r>
          </a:p>
          <a:p>
            <a:r>
              <a:rPr lang="en-US" dirty="0"/>
              <a:t>Constrained optimization</a:t>
            </a:r>
          </a:p>
          <a:p>
            <a:pPr lvl="1"/>
            <a:r>
              <a:rPr lang="en-US" dirty="0"/>
              <a:t>E.g.: Linear programming</a:t>
            </a:r>
          </a:p>
          <a:p>
            <a:pPr lvl="1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3514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524000"/>
            <a:ext cx="8305800" cy="4876800"/>
          </a:xfrm>
        </p:spPr>
        <p:txBody>
          <a:bodyPr/>
          <a:lstStyle/>
          <a:p>
            <a:pPr>
              <a:buNone/>
            </a:pPr>
            <a:r>
              <a:rPr lang="en-US" dirty="0"/>
              <a:t>Machine learning algorithms: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Supervised (inductive) </a:t>
            </a:r>
            <a:r>
              <a:rPr lang="en-US" dirty="0" smtClean="0"/>
              <a:t>learning (task driven)</a:t>
            </a:r>
            <a:endParaRPr lang="en-US" dirty="0"/>
          </a:p>
          <a:p>
            <a:pPr marL="342900" lvl="8" indent="-342900">
              <a:buFont typeface="Wingdings" pitchFamily="2" charset="2"/>
              <a:buChar char="q"/>
            </a:pPr>
            <a:r>
              <a:rPr lang="en-US" dirty="0"/>
              <a:t>Training data with desired outputs</a:t>
            </a:r>
          </a:p>
          <a:p>
            <a:pPr marL="342900" lvl="8" indent="-342900">
              <a:buFont typeface="Wingdings" pitchFamily="2" charset="2"/>
              <a:buChar char="q"/>
            </a:pPr>
            <a:r>
              <a:rPr lang="en-US" altLang="zh-TW" sz="2000" dirty="0"/>
              <a:t>Prediction</a:t>
            </a:r>
          </a:p>
          <a:p>
            <a:pPr marL="342900" lvl="8" indent="-342900">
              <a:buFont typeface="Wingdings" pitchFamily="2" charset="2"/>
              <a:buChar char="q"/>
            </a:pPr>
            <a:r>
              <a:rPr lang="en-US" altLang="zh-TW" sz="2000" dirty="0"/>
              <a:t>Classification (discrete labels), Regression (real values)</a:t>
            </a:r>
          </a:p>
          <a:p>
            <a:pPr marL="342900" lvl="8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Unsupervised </a:t>
            </a:r>
            <a:r>
              <a:rPr lang="en-US" dirty="0" smtClean="0"/>
              <a:t>learning (data driven)</a:t>
            </a:r>
            <a:endParaRPr lang="en-US" dirty="0"/>
          </a:p>
          <a:p>
            <a:pPr lvl="1"/>
            <a:r>
              <a:rPr lang="en-US" dirty="0"/>
              <a:t>Training data without desired outputs</a:t>
            </a:r>
          </a:p>
          <a:p>
            <a:pPr lvl="1"/>
            <a:r>
              <a:rPr lang="en-US" altLang="zh-TW" dirty="0"/>
              <a:t>Clustering</a:t>
            </a:r>
          </a:p>
          <a:p>
            <a:pPr lvl="1"/>
            <a:r>
              <a:rPr lang="en-US" altLang="zh-TW" dirty="0"/>
              <a:t>Probability distribution estimation</a:t>
            </a:r>
          </a:p>
          <a:p>
            <a:pPr lvl="1"/>
            <a:r>
              <a:rPr lang="en-US" altLang="zh-TW" dirty="0"/>
              <a:t>Finding association (in features)</a:t>
            </a:r>
          </a:p>
          <a:p>
            <a:pPr lvl="1"/>
            <a:r>
              <a:rPr lang="en-US" altLang="zh-TW" dirty="0"/>
              <a:t>Dimension reduction </a:t>
            </a:r>
          </a:p>
          <a:p>
            <a:pPr marL="342900" lvl="8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1905000"/>
            <a:ext cx="8305800" cy="3848699"/>
          </a:xfrm>
        </p:spPr>
        <p:txBody>
          <a:bodyPr/>
          <a:lstStyle/>
          <a:p>
            <a:pPr>
              <a:buNone/>
            </a:pPr>
            <a:r>
              <a:rPr lang="en-US" dirty="0"/>
              <a:t>Machine learning algorithms: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Semi-supervised</a:t>
            </a:r>
          </a:p>
          <a:p>
            <a:pPr marL="342900" lvl="8" indent="-342900">
              <a:buFont typeface="Wingdings" pitchFamily="2" charset="2"/>
              <a:buChar char="q"/>
            </a:pPr>
            <a:r>
              <a:rPr lang="en-US" dirty="0"/>
              <a:t>Training data with a few desired outputs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Others: </a:t>
            </a:r>
          </a:p>
          <a:p>
            <a:pPr marL="342900" lvl="1" indent="-342900">
              <a:buFont typeface="Wingdings" pitchFamily="2" charset="2"/>
              <a:buChar char="q"/>
            </a:pPr>
            <a:r>
              <a:rPr lang="en-US" dirty="0"/>
              <a:t>Reinforcement learning (delayed reward), decision making (</a:t>
            </a:r>
            <a:r>
              <a:rPr lang="en-US" dirty="0" smtClean="0"/>
              <a:t>robot, chess game)</a:t>
            </a:r>
            <a:endParaRPr lang="en-US" dirty="0"/>
          </a:p>
          <a:p>
            <a:pPr marL="342900" lvl="1" indent="-342900">
              <a:buFont typeface="Wingdings" pitchFamily="2" charset="2"/>
              <a:buChar char="q"/>
            </a:pPr>
            <a:r>
              <a:rPr lang="en-US" dirty="0"/>
              <a:t>Recommender systems.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8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 Algorithms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239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6096000"/>
            <a:ext cx="1715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Medhat</a:t>
            </a:r>
            <a:r>
              <a:rPr lang="en-US" dirty="0"/>
              <a:t> et al., 2014</a:t>
            </a:r>
            <a:endParaRPr lang="en-MY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648200"/>
            <a:ext cx="2400300" cy="2104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49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65224" y="2018025"/>
            <a:ext cx="6802375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</a:rPr>
              <a:t>3.</a:t>
            </a:r>
            <a:r>
              <a:rPr lang="en" dirty="0"/>
              <a:t> Introduction to Supervised Learning</a:t>
            </a:r>
            <a:endParaRPr lang="en" dirty="0">
              <a:solidFill>
                <a:srgbClr val="2F3848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5013150" cy="993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Supervised?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3834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457200" y="381000"/>
            <a:ext cx="6802375" cy="762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Data Science</a:t>
            </a:r>
            <a:endParaRPr lang="en" dirty="0">
              <a:solidFill>
                <a:srgbClr val="2F3848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457200" y="1447800"/>
            <a:ext cx="7772400" cy="1447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/>
            <a:r>
              <a:rPr lang="en-MY" dirty="0"/>
              <a:t>Multidisciplinary blend of </a:t>
            </a:r>
            <a:r>
              <a:rPr lang="en-MY" b="1" dirty="0">
                <a:solidFill>
                  <a:schemeClr val="tx1"/>
                </a:solidFill>
              </a:rPr>
              <a:t>data inference, algorithm development, and technology</a:t>
            </a:r>
            <a:r>
              <a:rPr lang="en-MY" dirty="0"/>
              <a:t> in order to solve </a:t>
            </a:r>
            <a:r>
              <a:rPr lang="en-MY" b="1" dirty="0">
                <a:solidFill>
                  <a:schemeClr val="tx1"/>
                </a:solidFill>
              </a:rPr>
              <a:t>analytically </a:t>
            </a:r>
            <a:r>
              <a:rPr lang="en-MY" dirty="0"/>
              <a:t>complex problems.</a:t>
            </a:r>
            <a:endParaRPr lang="en" dirty="0"/>
          </a:p>
        </p:txBody>
      </p:sp>
      <p:sp>
        <p:nvSpPr>
          <p:cNvPr id="5" name="Shape 98"/>
          <p:cNvSpPr txBox="1">
            <a:spLocks/>
          </p:cNvSpPr>
          <p:nvPr/>
        </p:nvSpPr>
        <p:spPr>
          <a:xfrm>
            <a:off x="463685" y="4114800"/>
            <a:ext cx="7772400" cy="190500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just"/>
            <a:r>
              <a:rPr lang="en-MY" dirty="0"/>
              <a:t>Multidisciplinary field that uses </a:t>
            </a:r>
            <a:r>
              <a:rPr lang="en-MY" b="1" dirty="0">
                <a:solidFill>
                  <a:schemeClr val="tx1"/>
                </a:solidFill>
              </a:rPr>
              <a:t>scientific methods, processes, algorithms and systems</a:t>
            </a:r>
            <a:r>
              <a:rPr lang="en-MY" b="1" dirty="0"/>
              <a:t> </a:t>
            </a:r>
            <a:r>
              <a:rPr lang="en-MY" dirty="0"/>
              <a:t>to extract </a:t>
            </a:r>
            <a:r>
              <a:rPr lang="en-MY" b="1" dirty="0">
                <a:solidFill>
                  <a:schemeClr val="tx1"/>
                </a:solidFill>
              </a:rPr>
              <a:t>knowledge</a:t>
            </a:r>
            <a:r>
              <a:rPr lang="en-MY" b="1" dirty="0"/>
              <a:t> </a:t>
            </a:r>
            <a:r>
              <a:rPr lang="en-MY" dirty="0"/>
              <a:t>and </a:t>
            </a:r>
            <a:r>
              <a:rPr lang="en-MY" b="1" dirty="0">
                <a:solidFill>
                  <a:schemeClr val="tx1"/>
                </a:solidFill>
              </a:rPr>
              <a:t>insights</a:t>
            </a:r>
            <a:r>
              <a:rPr lang="en-MY" dirty="0"/>
              <a:t> from data in various forms, </a:t>
            </a:r>
            <a:r>
              <a:rPr lang="en-MY" b="1" dirty="0"/>
              <a:t>both </a:t>
            </a:r>
            <a:r>
              <a:rPr lang="en-MY" b="1" dirty="0">
                <a:solidFill>
                  <a:schemeClr val="tx1"/>
                </a:solidFill>
              </a:rPr>
              <a:t>structured</a:t>
            </a:r>
            <a:r>
              <a:rPr lang="en-MY" b="1" dirty="0"/>
              <a:t> and </a:t>
            </a:r>
            <a:r>
              <a:rPr lang="en-MY" b="1" dirty="0">
                <a:solidFill>
                  <a:schemeClr val="tx1"/>
                </a:solidFill>
              </a:rPr>
              <a:t>unstructured</a:t>
            </a:r>
          </a:p>
        </p:txBody>
      </p:sp>
    </p:spTree>
    <p:extLst>
      <p:ext uri="{BB962C8B-B14F-4D97-AF65-F5344CB8AC3E}">
        <p14:creationId xmlns:p14="http://schemas.microsoft.com/office/powerpoint/2010/main" val="355007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/>
              <a:t>Learning and Regression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6357" y="1752600"/>
            <a:ext cx="78307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Given</a:t>
            </a:r>
            <a:r>
              <a:rPr lang="en-US" sz="2400" dirty="0"/>
              <a:t> examples of a function </a:t>
            </a:r>
            <a:r>
              <a:rPr lang="en-US" sz="2400" i="1" dirty="0"/>
              <a:t>(X, F(X))</a:t>
            </a:r>
          </a:p>
          <a:p>
            <a:endParaRPr lang="en-US" sz="2400" i="1" dirty="0"/>
          </a:p>
          <a:p>
            <a:r>
              <a:rPr lang="en-US" sz="2400" b="1" dirty="0"/>
              <a:t>Predict</a:t>
            </a:r>
            <a:r>
              <a:rPr lang="en-US" sz="2400" dirty="0"/>
              <a:t> function</a:t>
            </a:r>
            <a:r>
              <a:rPr lang="en-US" sz="2400" i="1" dirty="0"/>
              <a:t> F(X) </a:t>
            </a:r>
            <a:r>
              <a:rPr lang="en-US" sz="2400" dirty="0"/>
              <a:t>for new examples</a:t>
            </a:r>
            <a:r>
              <a:rPr lang="en-US" sz="2400" i="1" dirty="0"/>
              <a:t> X</a:t>
            </a:r>
          </a:p>
          <a:p>
            <a:endParaRPr lang="en-US" sz="2400" i="1" dirty="0"/>
          </a:p>
          <a:p>
            <a:pPr lvl="1"/>
            <a:r>
              <a:rPr lang="en-US" sz="2400" dirty="0"/>
              <a:t>Discrete </a:t>
            </a:r>
            <a:r>
              <a:rPr lang="en-US" sz="2400" i="1" dirty="0"/>
              <a:t>F(X)</a:t>
            </a:r>
            <a:r>
              <a:rPr lang="en-US" sz="2400" dirty="0"/>
              <a:t>: Classification</a:t>
            </a:r>
          </a:p>
          <a:p>
            <a:pPr lvl="1"/>
            <a:r>
              <a:rPr lang="en-US" sz="2400" dirty="0"/>
              <a:t>Continuous </a:t>
            </a:r>
            <a:r>
              <a:rPr lang="en-US" sz="2400" i="1" dirty="0"/>
              <a:t>F(X)</a:t>
            </a:r>
            <a:r>
              <a:rPr lang="en-US" sz="2400" dirty="0"/>
              <a:t>: Regression</a:t>
            </a:r>
          </a:p>
          <a:p>
            <a:pPr lvl="1"/>
            <a:endParaRPr lang="en-US" sz="2400" dirty="0"/>
          </a:p>
          <a:p>
            <a:pPr lvl="1"/>
            <a:r>
              <a:rPr lang="en-US" sz="2400" i="1" dirty="0"/>
              <a:t>F(X)</a:t>
            </a:r>
            <a:r>
              <a:rPr lang="en-US" sz="2400" dirty="0"/>
              <a:t> = Probability(</a:t>
            </a:r>
            <a:r>
              <a:rPr lang="en-US" sz="2400" i="1" dirty="0"/>
              <a:t>X</a:t>
            </a:r>
            <a:r>
              <a:rPr lang="en-US" sz="2400" dirty="0"/>
              <a:t>): Probability estimation</a:t>
            </a:r>
          </a:p>
        </p:txBody>
      </p:sp>
    </p:spTree>
    <p:extLst>
      <p:ext uri="{BB962C8B-B14F-4D97-AF65-F5344CB8AC3E}">
        <p14:creationId xmlns:p14="http://schemas.microsoft.com/office/powerpoint/2010/main" val="198160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/>
              <a:t>Learning and Regression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98060"/>
            <a:ext cx="7772400" cy="3666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9600" y="5644303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Regression: Predict </a:t>
            </a:r>
            <a:r>
              <a:rPr lang="en-US" sz="2000" i="1" dirty="0"/>
              <a:t>continuous</a:t>
            </a:r>
            <a:r>
              <a:rPr lang="en-US" sz="2000" dirty="0"/>
              <a:t> valued output (price)</a:t>
            </a:r>
          </a:p>
        </p:txBody>
      </p:sp>
    </p:spTree>
    <p:extLst>
      <p:ext uri="{BB962C8B-B14F-4D97-AF65-F5344CB8AC3E}">
        <p14:creationId xmlns:p14="http://schemas.microsoft.com/office/powerpoint/2010/main" val="121639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for Classification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799"/>
            <a:ext cx="8569534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708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for Classification</a:t>
            </a: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95738" y="1981199"/>
            <a:ext cx="4689475" cy="3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ct val="1000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l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l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l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l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l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l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l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l" rtl="0"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sz="2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lang="tr-TR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03212" y="1447800"/>
            <a:ext cx="3322637" cy="3168650"/>
          </a:xfrm>
        </p:spPr>
        <p:txBody>
          <a:bodyPr/>
          <a:lstStyle/>
          <a:p>
            <a:pPr eaLnBrk="1" hangingPunct="1"/>
            <a:r>
              <a:rPr lang="tr-TR" sz="2800" dirty="0"/>
              <a:t>Example: Credit scoring</a:t>
            </a:r>
          </a:p>
          <a:p>
            <a:pPr eaLnBrk="1" hangingPunct="1"/>
            <a:r>
              <a:rPr lang="tr-TR" sz="2800" dirty="0"/>
              <a:t>Differentiating between </a:t>
            </a:r>
            <a:r>
              <a:rPr lang="tr-TR" sz="2800" dirty="0">
                <a:solidFill>
                  <a:srgbClr val="FF33CC"/>
                </a:solidFill>
              </a:rPr>
              <a:t>low-risk</a:t>
            </a:r>
            <a:r>
              <a:rPr lang="tr-TR" sz="2800" dirty="0"/>
              <a:t> and </a:t>
            </a:r>
            <a:r>
              <a:rPr lang="tr-TR" sz="2800" dirty="0">
                <a:solidFill>
                  <a:srgbClr val="FF0000"/>
                </a:solidFill>
              </a:rPr>
              <a:t>high-risk</a:t>
            </a:r>
            <a:r>
              <a:rPr lang="tr-TR" sz="2800" dirty="0"/>
              <a:t> customers from their </a:t>
            </a:r>
            <a:r>
              <a:rPr lang="tr-TR" sz="2800" i="1" dirty="0"/>
              <a:t>income</a:t>
            </a:r>
            <a:r>
              <a:rPr lang="tr-TR" sz="2800" dirty="0"/>
              <a:t> and </a:t>
            </a:r>
            <a:r>
              <a:rPr lang="tr-TR" sz="2800" i="1" dirty="0"/>
              <a:t>savings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971550" y="5157788"/>
            <a:ext cx="7777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400">
                <a:solidFill>
                  <a:srgbClr val="3333FF"/>
                </a:solidFill>
                <a:latin typeface="Lucida Bright" pitchFamily="18" charset="0"/>
              </a:rPr>
              <a:t>Discriminant:</a:t>
            </a:r>
            <a:r>
              <a:rPr lang="tr-TR" sz="2400">
                <a:latin typeface="Lucida Bright" pitchFamily="18" charset="0"/>
              </a:rPr>
              <a:t> IF </a:t>
            </a:r>
            <a:r>
              <a:rPr lang="tr-TR" sz="2400" i="1">
                <a:latin typeface="Lucida Bright" pitchFamily="18" charset="0"/>
              </a:rPr>
              <a:t>income</a:t>
            </a:r>
            <a:r>
              <a:rPr lang="tr-TR" sz="2400">
                <a:latin typeface="Lucida Bright" pitchFamily="18" charset="0"/>
              </a:rPr>
              <a:t> &gt; θ</a:t>
            </a:r>
            <a:r>
              <a:rPr lang="tr-TR" sz="2400" baseline="-25000">
                <a:latin typeface="Lucida Bright" pitchFamily="18" charset="0"/>
              </a:rPr>
              <a:t>1</a:t>
            </a:r>
            <a:r>
              <a:rPr lang="tr-TR" sz="2400">
                <a:latin typeface="Lucida Bright" pitchFamily="18" charset="0"/>
              </a:rPr>
              <a:t> AND </a:t>
            </a:r>
            <a:r>
              <a:rPr lang="tr-TR" sz="2400" i="1">
                <a:latin typeface="Lucida Bright" pitchFamily="18" charset="0"/>
              </a:rPr>
              <a:t>savings</a:t>
            </a:r>
            <a:r>
              <a:rPr lang="tr-TR" sz="2400">
                <a:latin typeface="Lucida Bright" pitchFamily="18" charset="0"/>
              </a:rPr>
              <a:t> &gt; θ</a:t>
            </a:r>
            <a:r>
              <a:rPr lang="tr-TR" sz="2400" baseline="-25000">
                <a:latin typeface="Lucida Bright" pitchFamily="18" charset="0"/>
              </a:rPr>
              <a:t>2</a:t>
            </a:r>
            <a:r>
              <a:rPr lang="tr-TR" sz="2400">
                <a:latin typeface="Lucida Bright" pitchFamily="18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400">
                <a:latin typeface="Lucida Bright" pitchFamily="18" charset="0"/>
              </a:rPr>
              <a:t>				THEN </a:t>
            </a:r>
            <a:r>
              <a:rPr lang="tr-TR" sz="2400">
                <a:solidFill>
                  <a:srgbClr val="FF33CC"/>
                </a:solidFill>
                <a:latin typeface="Lucida Bright" pitchFamily="18" charset="0"/>
              </a:rPr>
              <a:t>low-risk </a:t>
            </a:r>
            <a:r>
              <a:rPr lang="tr-TR" sz="2400">
                <a:latin typeface="Lucida Bright" pitchFamily="18" charset="0"/>
              </a:rPr>
              <a:t>ELSE </a:t>
            </a:r>
            <a:r>
              <a:rPr lang="tr-TR" sz="2400">
                <a:solidFill>
                  <a:srgbClr val="FF0000"/>
                </a:solidFill>
                <a:latin typeface="Lucida Bright" pitchFamily="18" charset="0"/>
              </a:rPr>
              <a:t>high-risk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1500188" y="5500688"/>
            <a:ext cx="928687" cy="7858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000125" y="6286500"/>
            <a:ext cx="922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sz="200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96408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#Checkpoint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305800" cy="4686899"/>
          </a:xfrm>
        </p:spPr>
        <p:txBody>
          <a:bodyPr/>
          <a:lstStyle/>
          <a:p>
            <a:pPr>
              <a:buNone/>
            </a:pPr>
            <a:r>
              <a:rPr lang="en-US" dirty="0"/>
              <a:t>You’re running a company, and you want to develop learning algorithms to address each of two problems.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Problem 1: You have a large inventory of identical items. You want to predict how many of these items will sell over the next 3 months.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Problem 2: You’d like software to examine individual customer accounts, and for each account decide if it has been hacked/compromised.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Should you treat these as classification or as regression problems?</a:t>
            </a:r>
          </a:p>
        </p:txBody>
      </p:sp>
    </p:spTree>
    <p:extLst>
      <p:ext uri="{BB962C8B-B14F-4D97-AF65-F5344CB8AC3E}">
        <p14:creationId xmlns:p14="http://schemas.microsoft.com/office/powerpoint/2010/main" val="261829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65224" y="2018025"/>
            <a:ext cx="6802375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</a:rPr>
              <a:t>4.</a:t>
            </a:r>
            <a:r>
              <a:rPr lang="en" dirty="0"/>
              <a:t> Introduction to Unsupervised Learning</a:t>
            </a:r>
            <a:endParaRPr lang="en" dirty="0">
              <a:solidFill>
                <a:srgbClr val="2F3848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5013150" cy="993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Unsupervised?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7928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</a:t>
            </a:r>
            <a:r>
              <a:rPr lang="en-US" dirty="0" err="1"/>
              <a:t>vs</a:t>
            </a:r>
            <a:r>
              <a:rPr lang="en-US" dirty="0"/>
              <a:t> Unsupervised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38800"/>
            <a:ext cx="3994500" cy="648299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Supervised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92274" y="5638800"/>
            <a:ext cx="3994500" cy="648299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Unsupervised Learning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71017"/>
            <a:ext cx="4367212" cy="391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71017"/>
            <a:ext cx="4396297" cy="391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66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9" name="Picture 2" descr="C:\Users\Ian\Desktop\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162799" cy="39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48200" y="5789711"/>
            <a:ext cx="4245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We seek low E-out or maximize probabilistic terms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6802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4" name="Picture 2" descr="C:\Users\Ian\Desktop\un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086600" cy="40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05300" y="60960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dirty="0"/>
              <a:t>We seek minimum distance, MLE(maximum likelihood estimation) etc.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30400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Applications for Unsupervised Learning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44750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67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Scientist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905000"/>
            <a:ext cx="8229600" cy="2144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baseline="30000" dirty="0" smtClean="0"/>
              <a:t>“</a:t>
            </a:r>
            <a:r>
              <a:rPr lang="en-US" sz="4000" baseline="30000" dirty="0"/>
              <a:t>S</a:t>
            </a:r>
            <a:r>
              <a:rPr lang="en-US" sz="4000" baseline="30000" dirty="0" smtClean="0"/>
              <a:t>omeone </a:t>
            </a:r>
            <a:r>
              <a:rPr lang="en-US" sz="4000" baseline="30000" dirty="0"/>
              <a:t>who can </a:t>
            </a:r>
            <a:r>
              <a:rPr lang="en-US" sz="4000" b="1" baseline="30000" dirty="0"/>
              <a:t>obtain, scrub, explore, model and interpret data, blending hacking, statistics and machine </a:t>
            </a:r>
            <a:r>
              <a:rPr lang="en-US" sz="4000" b="1" baseline="30000" dirty="0" smtClean="0"/>
              <a:t>learning”</a:t>
            </a:r>
          </a:p>
          <a:p>
            <a:pPr algn="just"/>
            <a:endParaRPr lang="en-US" sz="4000" baseline="30000" dirty="0"/>
          </a:p>
          <a:p>
            <a:pPr algn="just"/>
            <a:r>
              <a:rPr lang="en-US" sz="4000" baseline="30000" dirty="0"/>
              <a:t>-- Hilary Mason, chief scientist at </a:t>
            </a:r>
            <a:r>
              <a:rPr lang="en-US" sz="4000" baseline="30000" dirty="0" err="1"/>
              <a:t>bit.ly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1106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#Checkpoint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58200" cy="4686899"/>
          </a:xfrm>
        </p:spPr>
        <p:txBody>
          <a:bodyPr/>
          <a:lstStyle/>
          <a:p>
            <a:pPr>
              <a:buNone/>
            </a:pPr>
            <a:r>
              <a:rPr lang="en-US" dirty="0"/>
              <a:t>Of the following examples, which would you address using </a:t>
            </a:r>
            <a:r>
              <a:rPr lang="en-US" dirty="0" smtClean="0"/>
              <a:t>an unsupervised </a:t>
            </a:r>
            <a:r>
              <a:rPr lang="en-US" dirty="0"/>
              <a:t>learning algorithm?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Given a database of customer data, automatically discover market segments and group customers into different market segments.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Given email labeled as spam/not spam, learn a spam filter.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Given a set of news articles found on the web, group them </a:t>
            </a:r>
            <a:r>
              <a:rPr lang="en-US" dirty="0" smtClean="0"/>
              <a:t>into set </a:t>
            </a:r>
            <a:r>
              <a:rPr lang="en-US" dirty="0"/>
              <a:t>of articles about the same story.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Given a dataset of patients diagnosed as either having diabetes or not, learn to classify new patients as having diabetes or not.</a:t>
            </a:r>
          </a:p>
        </p:txBody>
      </p:sp>
    </p:spTree>
    <p:extLst>
      <p:ext uri="{BB962C8B-B14F-4D97-AF65-F5344CB8AC3E}">
        <p14:creationId xmlns:p14="http://schemas.microsoft.com/office/powerpoint/2010/main" val="338477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Bummer!!! </a:t>
            </a:r>
            <a:br>
              <a:rPr lang="en-US" dirty="0"/>
            </a:br>
            <a:r>
              <a:rPr lang="en-US" dirty="0" smtClean="0"/>
              <a:t>Data Science Evolution (10</a:t>
            </a:r>
            <a:r>
              <a:rPr lang="en-US" dirty="0"/>
              <a:t>%)</a:t>
            </a:r>
          </a:p>
        </p:txBody>
      </p:sp>
      <p:sp>
        <p:nvSpPr>
          <p:cNvPr id="4" name="AutoShape 2" descr="Image result for laughing emoj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5" name="AutoShape 4" descr="Image result for laughing emoji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60375" y="3200400"/>
            <a:ext cx="8458200" cy="6858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Submission and Presentation – </a:t>
            </a:r>
            <a:r>
              <a:rPr lang="en-US" b="1" dirty="0" smtClean="0"/>
              <a:t>March 16, 2020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899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&amp; Machine Learning?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9616"/>
            <a:ext cx="7086600" cy="45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39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&amp; Machine Learning?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45702" cy="4861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&amp; Machine Learning?</a:t>
            </a:r>
          </a:p>
        </p:txBody>
      </p:sp>
      <p:sp>
        <p:nvSpPr>
          <p:cNvPr id="4" name="Shape 98"/>
          <p:cNvSpPr txBox="1">
            <a:spLocks/>
          </p:cNvSpPr>
          <p:nvPr/>
        </p:nvSpPr>
        <p:spPr>
          <a:xfrm>
            <a:off x="533400" y="2438400"/>
            <a:ext cx="77724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Char char="■"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ct val="100000"/>
              <a:buFont typeface="Source Sans Pro"/>
              <a:buNone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eaLnBrk="1" hangingPunct="1">
              <a:buNone/>
            </a:pPr>
            <a:r>
              <a:rPr lang="tr-TR" sz="3600" dirty="0"/>
              <a:t>Data is cheap and abundant</a:t>
            </a:r>
            <a:r>
              <a:rPr lang="en-US" sz="3600" dirty="0"/>
              <a:t>, </a:t>
            </a:r>
            <a:r>
              <a:rPr lang="tr-TR" sz="3600" dirty="0"/>
              <a:t>knowledge is expensive and scarce. </a:t>
            </a:r>
          </a:p>
        </p:txBody>
      </p:sp>
    </p:spTree>
    <p:extLst>
      <p:ext uri="{BB962C8B-B14F-4D97-AF65-F5344CB8AC3E}">
        <p14:creationId xmlns:p14="http://schemas.microsoft.com/office/powerpoint/2010/main" val="221341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‘Where’ is Machine Learning in Data Science?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7" y="2362200"/>
            <a:ext cx="8785703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6200" y="1676400"/>
            <a:ext cx="1489958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Understanding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600200" y="1676400"/>
            <a:ext cx="1470503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Understanding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01497" y="1676400"/>
            <a:ext cx="1470503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Preparation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25497" y="1676400"/>
            <a:ext cx="1470503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25697" y="1676400"/>
            <a:ext cx="1470503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772400" y="1676400"/>
            <a:ext cx="1348897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5897" y="1535348"/>
            <a:ext cx="9090503" cy="76200"/>
          </a:xfrm>
          <a:prstGeom prst="straightConnector1">
            <a:avLst/>
          </a:prstGeom>
          <a:ln w="1174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Rectangle 2048"/>
          <p:cNvSpPr/>
          <p:nvPr/>
        </p:nvSpPr>
        <p:spPr>
          <a:xfrm>
            <a:off x="3070703" y="1535348"/>
            <a:ext cx="4701697" cy="5017852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solidFill>
                  <a:schemeClr val="tx1"/>
                </a:solidFill>
              </a:rPr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65554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65224" y="2018025"/>
            <a:ext cx="6802375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F3848"/>
                </a:solidFill>
              </a:rPr>
              <a:t>2.</a:t>
            </a:r>
            <a:r>
              <a:rPr lang="en" dirty="0"/>
              <a:t> What is Machine Learning?</a:t>
            </a:r>
            <a:endParaRPr lang="en" dirty="0">
              <a:solidFill>
                <a:srgbClr val="2F3848"/>
              </a:solidFill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854251" y="3922275"/>
            <a:ext cx="5013150" cy="9938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Generally and specifically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2868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Traditional 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</a:t>
            </a: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Machine Learning</a:t>
            </a:r>
          </a:p>
          <a:p>
            <a:pPr>
              <a:buFontTx/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352800" y="19050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/>
              <a:t>Computer</a:t>
            </a: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438400" y="23622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438400" y="30480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6019800" y="25908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355725" y="1997075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85800" y="2667000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Program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6781800" y="22860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05800" cy="44958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</a:t>
            </a: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3429000" y="44196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/>
              <a:t>Computer</a:t>
            </a: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2514600" y="48768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17" name="Line 22"/>
          <p:cNvSpPr>
            <a:spLocks noChangeShapeType="1"/>
          </p:cNvSpPr>
          <p:nvPr/>
        </p:nvSpPr>
        <p:spPr bwMode="auto">
          <a:xfrm>
            <a:off x="6096000" y="51054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1431925" y="4511675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1066800" y="5257800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Output</a:t>
            </a:r>
          </a:p>
        </p:txBody>
      </p:sp>
      <p:sp>
        <p:nvSpPr>
          <p:cNvPr id="20" name="Text Box 25"/>
          <p:cNvSpPr txBox="1">
            <a:spLocks noChangeArrowheads="1"/>
          </p:cNvSpPr>
          <p:nvPr/>
        </p:nvSpPr>
        <p:spPr bwMode="auto">
          <a:xfrm>
            <a:off x="6858000" y="4800600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Program</a:t>
            </a:r>
          </a:p>
        </p:txBody>
      </p:sp>
      <p:sp>
        <p:nvSpPr>
          <p:cNvPr id="21" name="Line 20">
            <a:extLst>
              <a:ext uri="{FF2B5EF4-FFF2-40B4-BE49-F238E27FC236}">
                <a16:creationId xmlns="" xmlns:a16="http://schemas.microsoft.com/office/drawing/2014/main" id="{63A93B02-21C5-7646-9F3C-32A6DB2CE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5562600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31308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956</Words>
  <Application>Microsoft Macintosh PowerPoint</Application>
  <PresentationFormat>On-screen Show (4:3)</PresentationFormat>
  <Paragraphs>163</Paragraphs>
  <Slides>31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Benedick template</vt:lpstr>
      <vt:lpstr>WQD7006: Machine Learning for Data Science Vimala Balakrishnan Semester II, Session 2019/2020</vt:lpstr>
      <vt:lpstr>Data Science</vt:lpstr>
      <vt:lpstr>Data Scientist</vt:lpstr>
      <vt:lpstr>Data Science &amp; Machine Learning?</vt:lpstr>
      <vt:lpstr>Data Science &amp; Machine Learning?</vt:lpstr>
      <vt:lpstr>Data Science &amp; Machine Learning?</vt:lpstr>
      <vt:lpstr>‘Where’ is Machine Learning in Data Science?</vt:lpstr>
      <vt:lpstr>2. What is Machine Learning?</vt:lpstr>
      <vt:lpstr>Machine Learning </vt:lpstr>
      <vt:lpstr>Applications of Machine Learning</vt:lpstr>
      <vt:lpstr>Applications of Machine Learning</vt:lpstr>
      <vt:lpstr>PowerPoint Presentation</vt:lpstr>
      <vt:lpstr>Definition of Machine learning</vt:lpstr>
      <vt:lpstr>#Checkpoint </vt:lpstr>
      <vt:lpstr>Machine learning in a nutshell</vt:lpstr>
      <vt:lpstr>Types of Learning Algorithms</vt:lpstr>
      <vt:lpstr>Types of Learning Algorithms</vt:lpstr>
      <vt:lpstr>Types of Learning Algorithms</vt:lpstr>
      <vt:lpstr>3. Introduction to Supervised Learning</vt:lpstr>
      <vt:lpstr>Supervised Learning and Regression</vt:lpstr>
      <vt:lpstr>Supervised Learning and Regression</vt:lpstr>
      <vt:lpstr>Supervised Learning for Classification</vt:lpstr>
      <vt:lpstr>Supervised Learning for Classification</vt:lpstr>
      <vt:lpstr>#Checkpoint</vt:lpstr>
      <vt:lpstr>4. Introduction to Unsupervised Learning</vt:lpstr>
      <vt:lpstr>Supervised Learning vs Unsupervised Learning</vt:lpstr>
      <vt:lpstr>Supervised Learning</vt:lpstr>
      <vt:lpstr>Unsupervised Learning</vt:lpstr>
      <vt:lpstr>Sample Applications for Unsupervised Learning</vt:lpstr>
      <vt:lpstr>#Checkpoint</vt:lpstr>
      <vt:lpstr>Bummer!!!  Data Science Evolution (10%)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Vimala</cp:lastModifiedBy>
  <cp:revision>126</cp:revision>
  <dcterms:modified xsi:type="dcterms:W3CDTF">2020-02-23T11:37:28Z</dcterms:modified>
</cp:coreProperties>
</file>